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66" d="100"/>
          <a:sy n="66" d="100"/>
        </p:scale>
        <p:origin x="-151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2946-1F13-4D3B-ADDC-C8214E9BE98F}" type="datetimeFigureOut">
              <a:rPr lang="lt-LT" smtClean="0"/>
              <a:t>2016.03.13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96F2-EC50-4D17-B80B-A514AE2F010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4395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2946-1F13-4D3B-ADDC-C8214E9BE98F}" type="datetimeFigureOut">
              <a:rPr lang="lt-LT" smtClean="0"/>
              <a:t>2016.03.13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96F2-EC50-4D17-B80B-A514AE2F010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6411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2946-1F13-4D3B-ADDC-C8214E9BE98F}" type="datetimeFigureOut">
              <a:rPr lang="lt-LT" smtClean="0"/>
              <a:t>2016.03.13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96F2-EC50-4D17-B80B-A514AE2F010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1266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2946-1F13-4D3B-ADDC-C8214E9BE98F}" type="datetimeFigureOut">
              <a:rPr lang="lt-LT" smtClean="0"/>
              <a:t>2016.03.13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96F2-EC50-4D17-B80B-A514AE2F010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3024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2946-1F13-4D3B-ADDC-C8214E9BE98F}" type="datetimeFigureOut">
              <a:rPr lang="lt-LT" smtClean="0"/>
              <a:t>2016.03.13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96F2-EC50-4D17-B80B-A514AE2F010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8671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2946-1F13-4D3B-ADDC-C8214E9BE98F}" type="datetimeFigureOut">
              <a:rPr lang="lt-LT" smtClean="0"/>
              <a:t>2016.03.13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96F2-EC50-4D17-B80B-A514AE2F010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9376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2946-1F13-4D3B-ADDC-C8214E9BE98F}" type="datetimeFigureOut">
              <a:rPr lang="lt-LT" smtClean="0"/>
              <a:t>2016.03.13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96F2-EC50-4D17-B80B-A514AE2F010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6751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2946-1F13-4D3B-ADDC-C8214E9BE98F}" type="datetimeFigureOut">
              <a:rPr lang="lt-LT" smtClean="0"/>
              <a:t>2016.03.13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96F2-EC50-4D17-B80B-A514AE2F010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9296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2946-1F13-4D3B-ADDC-C8214E9BE98F}" type="datetimeFigureOut">
              <a:rPr lang="lt-LT" smtClean="0"/>
              <a:t>2016.03.13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96F2-EC50-4D17-B80B-A514AE2F010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6582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2946-1F13-4D3B-ADDC-C8214E9BE98F}" type="datetimeFigureOut">
              <a:rPr lang="lt-LT" smtClean="0"/>
              <a:t>2016.03.13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96F2-EC50-4D17-B80B-A514AE2F010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6445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2946-1F13-4D3B-ADDC-C8214E9BE98F}" type="datetimeFigureOut">
              <a:rPr lang="lt-LT" smtClean="0"/>
              <a:t>2016.03.13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96F2-EC50-4D17-B80B-A514AE2F010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5119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2946-1F13-4D3B-ADDC-C8214E9BE98F}" type="datetimeFigureOut">
              <a:rPr lang="lt-LT" smtClean="0"/>
              <a:t>2016.03.13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696F2-EC50-4D17-B80B-A514AE2F010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550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lt-LT" b="1" i="1" dirty="0" smtClean="0">
                <a:solidFill>
                  <a:schemeClr val="tx2"/>
                </a:solidFill>
              </a:rPr>
              <a:t>M. </a:t>
            </a:r>
            <a:r>
              <a:rPr lang="lt-LT" b="1" i="1" dirty="0" smtClean="0">
                <a:solidFill>
                  <a:schemeClr val="tx2"/>
                </a:solidFill>
              </a:rPr>
              <a:t>tuberculosis</a:t>
            </a:r>
            <a:r>
              <a:rPr lang="lt-LT" b="1" i="1" dirty="0" smtClean="0">
                <a:solidFill>
                  <a:schemeClr val="tx2"/>
                </a:solidFill>
              </a:rPr>
              <a:t>:</a:t>
            </a:r>
            <a:r>
              <a:rPr lang="lt-LT" b="1" dirty="0" smtClean="0">
                <a:solidFill>
                  <a:schemeClr val="tx2"/>
                </a:solidFill>
              </a:rPr>
              <a:t> nuo patogeno molekulinės biologijos iki priverstinio gydymo etikos</a:t>
            </a:r>
            <a:endParaRPr lang="lt-LT" b="1" i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Povilas Kavaliauskas</a:t>
            </a:r>
          </a:p>
          <a:p>
            <a:r>
              <a:rPr lang="lt-LT" dirty="0" smtClean="0"/>
              <a:t>kavaliauskaspov@gmail.com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03766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t-LT" b="1" dirty="0" smtClean="0">
                <a:solidFill>
                  <a:srgbClr val="1F497D"/>
                </a:solidFill>
              </a:rPr>
              <a:t>Na ir pabaigai</a:t>
            </a:r>
            <a:endParaRPr lang="lt-LT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690862" cy="4525959"/>
          </a:xfrm>
        </p:spPr>
        <p:txBody>
          <a:bodyPr/>
          <a:lstStyle/>
          <a:p>
            <a:pPr lvl="0"/>
            <a:r>
              <a:rPr lang="lt-LT" dirty="0"/>
              <a:t>Margaret Chan PSO prezidentė pasakė: </a:t>
            </a:r>
          </a:p>
          <a:p>
            <a:pPr marL="0" lvl="0" indent="0">
              <a:buNone/>
            </a:pPr>
            <a:r>
              <a:rPr lang="lt-LT" dirty="0"/>
              <a:t>,,</a:t>
            </a:r>
            <a:r>
              <a:rPr lang="lt-LT" i="1" dirty="0"/>
              <a:t>Mikroorganizmai kėlė, kelia ir kels didžiausia grėsmę žmonijai. Tas kuriam pavyks juos nugalėti, padarys žmogų nemirtingu</a:t>
            </a:r>
            <a:r>
              <a:rPr lang="lt-LT" dirty="0"/>
              <a:t>“. </a:t>
            </a:r>
          </a:p>
        </p:txBody>
      </p:sp>
      <p:pic>
        <p:nvPicPr>
          <p:cNvPr id="4" name="Picture 2" descr="C:\Users\Povilas\Desktop\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55191" y="1268760"/>
            <a:ext cx="1913355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2" descr="C:\Users\Povilas\Desktop\sisyphu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45251" y="3832695"/>
            <a:ext cx="2533233" cy="275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0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smtClean="0">
                <a:solidFill>
                  <a:schemeClr val="tx2"/>
                </a:solidFill>
              </a:rPr>
              <a:t>Archaiškas žudikas. Senųjų laikų reliktas</a:t>
            </a:r>
            <a:endParaRPr lang="lt-LT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26" name="Picture 2" descr="C:\Users\Povilas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46" y="2060848"/>
            <a:ext cx="3600400" cy="236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ovilas\Desktop\218973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078" y="2060848"/>
            <a:ext cx="3986562" cy="236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30486" y="4643217"/>
            <a:ext cx="3986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Senovės Egipto mumija kurios palaikuose, molekuliniais metodais , buvo rasta </a:t>
            </a:r>
            <a:r>
              <a:rPr lang="lt-LT" i="1" dirty="0" smtClean="0"/>
              <a:t>M. </a:t>
            </a:r>
            <a:r>
              <a:rPr lang="lt-LT" i="1" dirty="0"/>
              <a:t>t</a:t>
            </a:r>
            <a:r>
              <a:rPr lang="lt-LT" i="1" dirty="0" smtClean="0"/>
              <a:t>uberculosis </a:t>
            </a:r>
            <a:r>
              <a:rPr lang="lt-LT" dirty="0" smtClean="0"/>
              <a:t>genetinės medžiagos</a:t>
            </a:r>
            <a:endParaRPr lang="lt-LT" dirty="0"/>
          </a:p>
        </p:txBody>
      </p:sp>
      <p:sp>
        <p:nvSpPr>
          <p:cNvPr id="7" name="TextBox 6"/>
          <p:cNvSpPr txBox="1"/>
          <p:nvPr/>
        </p:nvSpPr>
        <p:spPr>
          <a:xfrm>
            <a:off x="657446" y="4818553"/>
            <a:ext cx="398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Legenda apie Pandoros skrynią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9079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i="1" dirty="0" smtClean="0">
                <a:solidFill>
                  <a:schemeClr val="tx2"/>
                </a:solidFill>
              </a:rPr>
              <a:t>M. </a:t>
            </a:r>
            <a:r>
              <a:rPr lang="lt-LT" b="1" i="1" dirty="0" smtClean="0">
                <a:solidFill>
                  <a:schemeClr val="tx2"/>
                </a:solidFill>
              </a:rPr>
              <a:t>tuberculosis </a:t>
            </a:r>
            <a:r>
              <a:rPr lang="lt-LT" b="1" dirty="0" smtClean="0">
                <a:solidFill>
                  <a:schemeClr val="tx2"/>
                </a:solidFill>
              </a:rPr>
              <a:t>ir tuberkuliozė. Kodėl svarbu pažinti priešą? </a:t>
            </a:r>
            <a:endParaRPr lang="lt-LT" b="1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lnSpcReduction="10000"/>
          </a:bodyPr>
          <a:lstStyle/>
          <a:p>
            <a:r>
              <a:rPr lang="lt-LT" dirty="0" smtClean="0"/>
              <a:t>Maža lazdelės formos bakterija;</a:t>
            </a:r>
          </a:p>
          <a:p>
            <a:r>
              <a:rPr lang="lt-LT" dirty="0" smtClean="0"/>
              <a:t>Infekcinė dozė sveikam žmogui 100 – 200 ląstelių;</a:t>
            </a:r>
          </a:p>
          <a:p>
            <a:r>
              <a:rPr lang="lt-LT" dirty="0" smtClean="0"/>
              <a:t>Palyginti atspari aplinkos poveikiui ir dezinfektantams;</a:t>
            </a:r>
          </a:p>
          <a:p>
            <a:r>
              <a:rPr lang="lt-LT" dirty="0" smtClean="0"/>
              <a:t>Plinta oru. </a:t>
            </a:r>
            <a:endParaRPr lang="lt-LT" dirty="0"/>
          </a:p>
        </p:txBody>
      </p:sp>
      <p:pic>
        <p:nvPicPr>
          <p:cNvPr id="2050" name="Picture 2" descr="C:\Users\Povilas\Desktop\M-tuberculosis-on-Lowenstein-Jen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3203872" cy="240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ovilas\Desktop\Robert-Ko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496" y="1556792"/>
            <a:ext cx="2131024" cy="238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598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smtClean="0">
                <a:solidFill>
                  <a:schemeClr val="tx2"/>
                </a:solidFill>
              </a:rPr>
              <a:t>Molekulinis infekcijos kelias. Arba kodėl bakterija kelia daug bėdų? </a:t>
            </a:r>
            <a:endParaRPr lang="lt-LT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r>
              <a:rPr lang="lt-LT" dirty="0" smtClean="0"/>
              <a:t>Latentinė ir aktyvi tuberkuliozės formos. </a:t>
            </a:r>
            <a:endParaRPr lang="lt-LT" dirty="0"/>
          </a:p>
        </p:txBody>
      </p:sp>
      <p:pic>
        <p:nvPicPr>
          <p:cNvPr id="3074" name="Picture 2" descr="C:\Users\Povilas\Desktop\fimmu-04-00030-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08" y="2132856"/>
            <a:ext cx="864307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670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b="1" dirty="0" smtClean="0">
                <a:solidFill>
                  <a:schemeClr val="tx2"/>
                </a:solidFill>
              </a:rPr>
              <a:t>Padėties grėsmingumas</a:t>
            </a:r>
            <a:endParaRPr lang="lt-LT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r>
              <a:rPr lang="lt-LT" dirty="0" smtClean="0"/>
              <a:t>2012 metų EARS duomenys</a:t>
            </a:r>
            <a:endParaRPr lang="lt-LT" dirty="0"/>
          </a:p>
        </p:txBody>
      </p:sp>
      <p:pic>
        <p:nvPicPr>
          <p:cNvPr id="7" name="Picture 2" descr="C:\Users\Povilas\Desktop\rates-reported-tb-cases-by-country-EU-EEA-2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8064896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47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332658"/>
            <a:ext cx="8229600" cy="1084981"/>
          </a:xfrm>
        </p:spPr>
        <p:txBody>
          <a:bodyPr>
            <a:normAutofit fontScale="90000"/>
          </a:bodyPr>
          <a:lstStyle/>
          <a:p>
            <a:pPr lvl="0"/>
            <a:r>
              <a:rPr lang="lt-LT" sz="3600" b="1" dirty="0" smtClean="0">
                <a:solidFill>
                  <a:srgbClr val="1F497D"/>
                </a:solidFill>
              </a:rPr>
              <a:t>Ar tikrai reikia baimintis? 2013 </a:t>
            </a:r>
            <a:r>
              <a:rPr lang="lt-LT" sz="3600" b="1" dirty="0">
                <a:solidFill>
                  <a:srgbClr val="1F497D"/>
                </a:solidFill>
              </a:rPr>
              <a:t>m.  MDR </a:t>
            </a:r>
            <a:r>
              <a:rPr lang="lt-LT" sz="3600" b="1" dirty="0" smtClean="0">
                <a:solidFill>
                  <a:srgbClr val="1F497D"/>
                </a:solidFill>
              </a:rPr>
              <a:t>-TB protrūkis Milane</a:t>
            </a:r>
            <a:endParaRPr lang="lt-LT" sz="3600" b="1" dirty="0">
              <a:solidFill>
                <a:srgbClr val="1F497D"/>
              </a:solidFill>
            </a:endParaRPr>
          </a:p>
        </p:txBody>
      </p:sp>
      <p:pic>
        <p:nvPicPr>
          <p:cNvPr id="3" name="Content Placeholder 2" descr="C:\Users\Povilas\Desktop\PFG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515" y="1628802"/>
            <a:ext cx="8712965" cy="4350372"/>
          </a:xfrm>
        </p:spPr>
      </p:pic>
    </p:spTree>
    <p:extLst>
      <p:ext uri="{BB962C8B-B14F-4D97-AF65-F5344CB8AC3E}">
        <p14:creationId xmlns:p14="http://schemas.microsoft.com/office/powerpoint/2010/main" val="178165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b="1" dirty="0" smtClean="0">
                <a:solidFill>
                  <a:schemeClr val="tx2"/>
                </a:solidFill>
              </a:rPr>
              <a:t>Padėties  grėsmingumas</a:t>
            </a:r>
            <a:endParaRPr lang="lt-LT" b="1" dirty="0">
              <a:solidFill>
                <a:schemeClr val="tx2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67" y="1600200"/>
            <a:ext cx="813646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420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tx2"/>
                </a:solidFill>
              </a:rPr>
              <a:t>Ką galima padaryti? </a:t>
            </a:r>
            <a:endParaRPr lang="lt-LT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92500" lnSpcReduction="20000"/>
          </a:bodyPr>
          <a:lstStyle/>
          <a:p>
            <a:r>
              <a:rPr lang="lt-LT" i="1" dirty="0" smtClean="0"/>
              <a:t>Fraper fort est fraper vitae </a:t>
            </a:r>
            <a:r>
              <a:rPr lang="lt-LT" dirty="0" smtClean="0"/>
              <a:t>(lot. </a:t>
            </a:r>
            <a:r>
              <a:rPr lang="lt-LT" dirty="0"/>
              <a:t>k</a:t>
            </a:r>
            <a:r>
              <a:rPr lang="lt-LT" dirty="0" smtClean="0"/>
              <a:t>irsti greitai ir kirsti stipriai). </a:t>
            </a:r>
          </a:p>
          <a:p>
            <a:pPr marL="0" indent="0">
              <a:buNone/>
            </a:pPr>
            <a:r>
              <a:rPr lang="lt-LT" b="1" dirty="0" smtClean="0"/>
              <a:t>Lokaliai/Globaliai</a:t>
            </a:r>
          </a:p>
          <a:p>
            <a:r>
              <a:rPr lang="lt-LT" dirty="0" smtClean="0"/>
              <a:t>Naujų atvejų išaiškinimas, karštųjų taškų prognozavimas. </a:t>
            </a:r>
          </a:p>
          <a:p>
            <a:r>
              <a:rPr lang="lt-LT" dirty="0" smtClean="0"/>
              <a:t>Tinkamas gydymas. </a:t>
            </a:r>
          </a:p>
          <a:p>
            <a:r>
              <a:rPr lang="lt-LT" dirty="0" smtClean="0"/>
              <a:t>Naujos kartos diagnostinės priemonės. </a:t>
            </a:r>
          </a:p>
        </p:txBody>
      </p:sp>
      <p:pic>
        <p:nvPicPr>
          <p:cNvPr id="6146" name="Picture 2" descr="C:\Users\Povilas\Desktop\k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412776"/>
            <a:ext cx="417646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ovilas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56" y="4077072"/>
            <a:ext cx="4154332" cy="232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53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smtClean="0">
                <a:solidFill>
                  <a:schemeClr val="tx2"/>
                </a:solidFill>
              </a:rPr>
              <a:t>Ką galima padaryti? Priverstinis gydymas ir jo etika </a:t>
            </a:r>
            <a:endParaRPr lang="lt-LT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 lnSpcReduction="10000"/>
          </a:bodyPr>
          <a:lstStyle/>
          <a:p>
            <a:r>
              <a:rPr lang="lt-LT" dirty="0" smtClean="0"/>
              <a:t>Individo teisė </a:t>
            </a:r>
            <a:r>
              <a:rPr lang="lt-LT" i="1" dirty="0" smtClean="0"/>
              <a:t>vs.</a:t>
            </a:r>
            <a:r>
              <a:rPr lang="lt-LT" dirty="0" smtClean="0"/>
              <a:t> Populiacijos saugumas;</a:t>
            </a:r>
          </a:p>
          <a:p>
            <a:r>
              <a:rPr lang="lt-LT" dirty="0" smtClean="0"/>
              <a:t>Nebaudžiamo serijinio žudiko principas;</a:t>
            </a:r>
          </a:p>
          <a:p>
            <a:r>
              <a:rPr lang="lt-LT" dirty="0" smtClean="0"/>
              <a:t>Aukštasis infekcinių ligų gydymo ,,pilotažas“.</a:t>
            </a:r>
          </a:p>
        </p:txBody>
      </p:sp>
      <p:pic>
        <p:nvPicPr>
          <p:cNvPr id="7170" name="Picture 2" descr="C:\Users\Povilas\Desktop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3744416" cy="222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ovilas\Desktop\downloa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978" y="4221088"/>
            <a:ext cx="3132348" cy="241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818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207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M. tuberculosis: nuo patogeno molekulinės biologijos iki priverstinio gydymo etikos</vt:lpstr>
      <vt:lpstr>Archaiškas žudikas. Senųjų laikų reliktas</vt:lpstr>
      <vt:lpstr>M. tuberculosis ir tuberkuliozė. Kodėl svarbu pažinti priešą? </vt:lpstr>
      <vt:lpstr>Molekulinis infekcijos kelias. Arba kodėl bakterija kelia daug bėdų? </vt:lpstr>
      <vt:lpstr>Padėties grėsmingumas</vt:lpstr>
      <vt:lpstr>Ar tikrai reikia baimintis? 2013 m.  MDR -TB protrūkis Milane</vt:lpstr>
      <vt:lpstr>Padėties  grėsmingumas</vt:lpstr>
      <vt:lpstr>Ką galima padaryti? </vt:lpstr>
      <vt:lpstr>Ką galima padaryti? Priverstinis gydymas ir jo etika </vt:lpstr>
      <vt:lpstr>Na ir pabaigai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M. tuberculiosis: nuo patogeno molekulinės biologijos iki priverstinio gydymo etikos</dc:title>
  <dc:creator>Povilas</dc:creator>
  <cp:lastModifiedBy>Povilas</cp:lastModifiedBy>
  <cp:revision>12</cp:revision>
  <dcterms:created xsi:type="dcterms:W3CDTF">2016-03-13T16:07:24Z</dcterms:created>
  <dcterms:modified xsi:type="dcterms:W3CDTF">2016-03-13T21:04:17Z</dcterms:modified>
</cp:coreProperties>
</file>