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8147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54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1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lt" sz="1000">
                <a:solidFill>
                  <a:schemeClr val="dk2"/>
                </a:solidFill>
              </a:rPr>
              <a:t>‹#›</a:t>
            </a:fld>
            <a:endParaRPr lang="lt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467544" y="267494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Sergančio vaiko bei jo tėvų psichologinė būsena</a:t>
            </a:r>
            <a:endParaRPr lang="lt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23528" y="2427734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lt-LT" dirty="0"/>
              <a:t>Kas plika akimi nematoma ir plika logika nesuprantama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2993" y="2787774"/>
            <a:ext cx="3984575" cy="21214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7544" y="393990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/>
              <a:t>Rugilė Kazlauskaitė</a:t>
            </a:r>
          </a:p>
          <a:p>
            <a:r>
              <a:rPr lang="lt-LT" b="1" dirty="0" smtClean="0"/>
              <a:t>Labdaros paramos fondo „Saulės smiltys“ psichologė</a:t>
            </a:r>
            <a:endParaRPr lang="lt-LT" b="1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Kaip jaučiasi tėvai, išgirdę vaiko diagnozę:</a:t>
            </a:r>
            <a:br>
              <a:rPr lang="lt-LT" dirty="0"/>
            </a:b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00" y="1491630"/>
            <a:ext cx="8520600" cy="341640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Baimė dėl vaiko ateities – ar liga </a:t>
            </a:r>
            <a:r>
              <a:rPr lang="lt-LT" dirty="0" smtClean="0">
                <a:solidFill>
                  <a:schemeClr val="tx1"/>
                </a:solidFill>
              </a:rPr>
              <a:t>turės pasekmių?</a:t>
            </a:r>
            <a:endParaRPr lang="lt-LT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</a:rPr>
              <a:t>Baimė, </a:t>
            </a:r>
            <a:r>
              <a:rPr lang="lt-LT" dirty="0">
                <a:solidFill>
                  <a:schemeClr val="tx1"/>
                </a:solidFill>
              </a:rPr>
              <a:t>kaip mano vaikas ištvers gydymą?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</a:rPr>
              <a:t>Nerimas/pyktis, </a:t>
            </a:r>
            <a:r>
              <a:rPr lang="lt-LT" dirty="0">
                <a:solidFill>
                  <a:schemeClr val="tx1"/>
                </a:solidFill>
              </a:rPr>
              <a:t>nes reikės pasitraukti iš kasdienybės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Kaltė – gal aš kažką ne taip padariau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Nerimas – kaip vadins mano vaiką? Kaip vadins mane? Ką aš turiu daryti gydymo procese?</a:t>
            </a:r>
          </a:p>
          <a:p>
            <a:endParaRPr lang="lt-LT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95486"/>
            <a:ext cx="8520600" cy="572700"/>
          </a:xfrm>
        </p:spPr>
        <p:txBody>
          <a:bodyPr/>
          <a:lstStyle/>
          <a:p>
            <a:r>
              <a:rPr lang="lt-LT" dirty="0"/>
              <a:t>Kaip jaučiasi vaikas, patekęs į </a:t>
            </a:r>
            <a:r>
              <a:rPr lang="lt-LT" dirty="0" smtClean="0"/>
              <a:t>ligoninę: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1700" y="915566"/>
            <a:ext cx="8520600" cy="4032447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Nerimas dėl pasikeitusios aplinkos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Nerimas dėl fizinių pojūčių, fizinių pasikeitimų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Kaltė ir baimė – kas su manimi negerai, kad aš sergu?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Pyktis ant </a:t>
            </a:r>
            <a:r>
              <a:rPr lang="lt-LT" dirty="0" smtClean="0">
                <a:solidFill>
                  <a:schemeClr val="tx1"/>
                </a:solidFill>
              </a:rPr>
              <a:t>suaugusiųjų, </a:t>
            </a:r>
            <a:r>
              <a:rPr lang="lt-LT" dirty="0">
                <a:solidFill>
                  <a:schemeClr val="tx1"/>
                </a:solidFill>
              </a:rPr>
              <a:t>kad jie neapsaugojo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Pyktis/liūdesys, kad gyvenimas nėra jam palankus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Pareiga būti optimistu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Baimė, kad negrįš namo (mažam vaikui)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Pojūtis, kad tai, kas vyksta ligoninėje, yra svarbiausia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8511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Kodėl vaikai ir tėvai ne visada pasako, ką jie jaučia?</a:t>
            </a:r>
            <a:br>
              <a:rPr lang="lt-LT" dirty="0"/>
            </a:b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Todėl, kad ne visada gali suprasti savo jausmus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Nenori pripažinti, kad jaučia kažkokį jausmą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Nenori pripažinti realybės, kokia ji yra</a:t>
            </a:r>
          </a:p>
          <a:p>
            <a:endParaRPr lang="lt-LT" dirty="0"/>
          </a:p>
        </p:txBody>
      </p:sp>
      <p:pic>
        <p:nvPicPr>
          <p:cNvPr id="1026" name="Picture 2" descr="C:\Users\rugilek\Desktop\Saulės smiltys\konferencija 2016.03.14\glacier_iceberg_under_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65574"/>
            <a:ext cx="4222692" cy="23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7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Dažnai pasitaikantys sergančių vaikų ginybos mechanizamai</a:t>
            </a:r>
            <a:br>
              <a:rPr lang="lt-LT" dirty="0"/>
            </a:b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635645"/>
            <a:ext cx="8520600" cy="2933229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Neigimas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Intelektualizacija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Regresija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Išsišokanti elgsena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8005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Ką gali padaryti žmonės, esantys arti sergančių vaikų ir jų tėvų?</a:t>
            </a:r>
            <a:br>
              <a:rPr lang="lt-LT" dirty="0"/>
            </a:b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63637"/>
            <a:ext cx="8520600" cy="3005237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Pamėginti išgirsti, kaip jie supranta savo ligą ir gydymą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Atsakyti į kiek įmanoma daugiau klausimų?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Leisti vaikui suprasti, kad visos jo emocijos bus priimtos ir laikinos</a:t>
            </a:r>
          </a:p>
        </p:txBody>
      </p:sp>
      <p:pic>
        <p:nvPicPr>
          <p:cNvPr id="2050" name="Picture 2" descr="C:\Users\rugilek\Desktop\Saulės smiltys\konferencija 2016.03.14\a_two_piece_jigsaw_6816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75806"/>
            <a:ext cx="24574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0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79775"/>
            <a:ext cx="8520600" cy="572700"/>
          </a:xfrm>
        </p:spPr>
        <p:txBody>
          <a:bodyPr/>
          <a:lstStyle/>
          <a:p>
            <a:pPr algn="ctr"/>
            <a:r>
              <a:rPr lang="en-GB" dirty="0" err="1" smtClean="0"/>
              <a:t>Drakonas</a:t>
            </a:r>
            <a:r>
              <a:rPr lang="en-GB" dirty="0" smtClean="0"/>
              <a:t> Jonas </a:t>
            </a:r>
            <a:r>
              <a:rPr lang="en-GB" dirty="0" err="1" smtClean="0"/>
              <a:t>ligonin</a:t>
            </a:r>
            <a:r>
              <a:rPr lang="lt-LT" dirty="0" smtClean="0"/>
              <a:t>ėje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9792" y="1152475"/>
            <a:ext cx="8520600" cy="771203"/>
          </a:xfrm>
        </p:spPr>
        <p:txBody>
          <a:bodyPr/>
          <a:lstStyle/>
          <a:p>
            <a:r>
              <a:rPr lang="lt-LT" dirty="0" smtClean="0"/>
              <a:t>Knyga vaikams apie ligonines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38076"/>
            <a:ext cx="2798371" cy="35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051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249</Words>
  <Application>Microsoft Office PowerPoint</Application>
  <PresentationFormat>On-screen Show (16:9)</PresentationFormat>
  <Paragraphs>34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simple-light-2</vt:lpstr>
      <vt:lpstr>Sergančio vaiko bei jo tėvų psichologinė būsena</vt:lpstr>
      <vt:lpstr>Kaip jaučiasi tėvai, išgirdę vaiko diagnozę: </vt:lpstr>
      <vt:lpstr>Kaip jaučiasi vaikas, patekęs į ligoninę: </vt:lpstr>
      <vt:lpstr>Kodėl vaikai ir tėvai ne visada pasako, ką jie jaučia? </vt:lpstr>
      <vt:lpstr>Dažnai pasitaikantys sergančių vaikų ginybos mechanizamai </vt:lpstr>
      <vt:lpstr>Ką gali padaryti žmonės, esantys arti sergančių vaikų ir jų tėvų? </vt:lpstr>
      <vt:lpstr>Drakonas Jonas ligoninėje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DISKUSIJOS FORUMAS TUBERKULIOZĖS TEMA</dc:title>
  <dc:creator>rugilek</dc:creator>
  <cp:lastModifiedBy>Tadas Brazdauskas</cp:lastModifiedBy>
  <cp:revision>4</cp:revision>
  <dcterms:modified xsi:type="dcterms:W3CDTF">2016-03-14T07:29:54Z</dcterms:modified>
</cp:coreProperties>
</file>